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6" r:id="rId2"/>
    <p:sldId id="258" r:id="rId3"/>
    <p:sldId id="293" r:id="rId4"/>
    <p:sldId id="262" r:id="rId5"/>
    <p:sldId id="265" r:id="rId6"/>
    <p:sldId id="307" r:id="rId7"/>
    <p:sldId id="280" r:id="rId8"/>
    <p:sldId id="309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op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op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op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op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op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op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op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op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op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FFCC"/>
    <a:srgbClr val="99FFCC"/>
    <a:srgbClr val="FFCC66"/>
    <a:srgbClr val="FF6600"/>
    <a:srgbClr val="990099"/>
    <a:srgbClr val="FFCC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83" autoAdjust="0"/>
    <p:restoredTop sz="91943" autoAdjust="0"/>
  </p:normalViewPr>
  <p:slideViewPr>
    <p:cSldViewPr>
      <p:cViewPr varScale="1">
        <p:scale>
          <a:sx n="85" d="100"/>
          <a:sy n="85" d="100"/>
        </p:scale>
        <p:origin x="-1464" y="-9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286E26-651D-4171-986F-7DB3F0A0C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221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9B0433-5493-4E5F-8015-6194D8CE2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272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op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9pPr>
          </a:lstStyle>
          <a:p>
            <a:pPr eaLnBrk="1" hangingPunct="1"/>
            <a:fld id="{377F6B13-0F8D-49EC-9AB5-E173F85AB297}" type="slidenum">
              <a:rPr lang="en-US">
                <a:latin typeface="Arial" panose="020B0604020202020204" pitchFamily="34" charset="0"/>
              </a:rPr>
              <a:pPr eaLnBrk="1" hangingPunct="1"/>
              <a:t>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4898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39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F4F2-0E39-4FF6-833D-48D6BE5E3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7C22-2DF9-4900-9E47-D1D4D86AE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C72FB-A2E1-495E-9E16-48058166F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8FFD-FF81-4A77-8333-5EDF17F7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1DF6-ACB3-490B-92E9-59FDF390D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A96B-D25E-4543-A75C-B2CF3CD5B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661D-00D9-467B-9BB6-CFB26EE4D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AB4E-27CD-4F15-9D64-E62C62572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A07F-9B04-4E9F-BDE6-AF4C67369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0DB9-66F7-4BE4-A175-B5EF32FEA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C5CC-29E7-400E-8AFB-1041959E4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A5CF-AD0D-4ECB-81E8-FC1413032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651A-19B6-4315-A31D-9A0B78617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E0EF-F2DC-4D17-8EF7-4CBA4A0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564F2-D73E-4AE3-B71E-437B61F6D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565A133A-799F-45D7-B43A-A2496E3C0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>
    <p:sndAc>
      <p:stSnd>
        <p:snd r:embed="rId17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P3\NHAC%2020.11\20.11.06\MAI%20TRUONG.WAV" TargetMode="External"/><Relationship Id="rId6" Type="http://schemas.microsoft.com/office/2007/relationships/media" Target="file:///D:\MP3\NHAC%2020.11\20.11.06\MAI%20TRUONG.WAV" TargetMode="External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MP3\NHAC%2020.11\20.11.06\MAI%20TRUONG.WAV" TargetMode="External"/><Relationship Id="rId6" Type="http://schemas.openxmlformats.org/officeDocument/2006/relationships/image" Target="../media/image2.png"/><Relationship Id="rId5" Type="http://schemas.microsoft.com/office/2007/relationships/media" Target="file:///D:\MP3\NHAC%2020.11\20.11.06\MAI%20TRUONG.WAV" TargetMode="External"/><Relationship Id="rId10" Type="http://schemas.openxmlformats.org/officeDocument/2006/relationships/audio" Target="../media/audio11.wav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1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Cloud"/>
          <p:cNvSpPr>
            <a:spLocks noChangeAspect="1" noEditPoints="1" noChangeArrowheads="1"/>
          </p:cNvSpPr>
          <p:nvPr/>
        </p:nvSpPr>
        <p:spPr bwMode="auto">
          <a:xfrm>
            <a:off x="0" y="381000"/>
            <a:ext cx="9144000" cy="6019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8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4" name="Picture 6" descr="Tweety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852307"/>
            <a:ext cx="1371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MAI TRUONG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914400" y="2358571"/>
            <a:ext cx="73152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12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Franko"/>
              </a:rPr>
              <a:t>Hoạt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Franko"/>
              </a:rPr>
              <a:t> 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Franko"/>
              </a:rPr>
              <a:t>động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Franko"/>
              </a:rPr>
              <a:t> 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Franko"/>
              </a:rPr>
              <a:t>trải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Franko"/>
              </a:rPr>
              <a:t> 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Franko"/>
              </a:rPr>
              <a:t>nghiệm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VNI-Franko"/>
            </a:endParaRPr>
          </a:p>
        </p:txBody>
      </p:sp>
    </p:spTree>
  </p:cSld>
  <p:clrMapOvr>
    <a:masterClrMapping/>
  </p:clrMapOvr>
  <p:transition spd="med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A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221615" y="-191134"/>
            <a:ext cx="7620000" cy="33528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8FAA4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579754" y="530860"/>
            <a:ext cx="5286829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Fato"/>
              </a:rPr>
              <a:t>Chủ</a:t>
            </a:r>
            <a:r>
              <a:rPr lang="en-US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Fato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Fato"/>
              </a:rPr>
              <a:t>đề</a:t>
            </a:r>
            <a:r>
              <a:rPr lang="en-US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Fato"/>
              </a:rPr>
              <a:t> 3: </a:t>
            </a:r>
            <a:endParaRPr 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Fato"/>
            </a:endParaRPr>
          </a:p>
        </p:txBody>
      </p:sp>
      <p:pic>
        <p:nvPicPr>
          <p:cNvPr id="5134" name="Picture 14" descr="catrun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54605"/>
            <a:ext cx="236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54095" y="3796665"/>
            <a:ext cx="2667000" cy="762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i="1" dirty="0" err="1" smtClean="0">
                <a:solidFill>
                  <a:srgbClr val="FF0000"/>
                </a:solidFill>
                <a:latin typeface="VNI-Souvir" pitchFamily="2" charset="0"/>
              </a:rPr>
              <a:t>Tiết</a:t>
            </a:r>
            <a:r>
              <a:rPr lang="en-US" sz="4000" i="1" dirty="0" smtClean="0">
                <a:solidFill>
                  <a:srgbClr val="FF0000"/>
                </a:solidFill>
                <a:latin typeface="VNI-Souvir" pitchFamily="2" charset="0"/>
              </a:rPr>
              <a:t> 3</a:t>
            </a:r>
            <a:endParaRPr lang="en-US" sz="4000" dirty="0" smtClean="0">
              <a:latin typeface="VNI-Zap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5041809"/>
            <a:ext cx="8686800" cy="15240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i="1" dirty="0" err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j-lt"/>
              </a:rPr>
              <a:t>Chuyến dã ngoại đặc biệt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33500" y="1224280"/>
            <a:ext cx="6858000" cy="1524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Em có thể tự làm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vi-VN" sz="4000" i="1" dirty="0" smtClean="0">
                <a:solidFill>
                  <a:srgbClr val="3333FF"/>
                </a:solidFill>
                <a:latin typeface="VNI-Souvir" pitchFamily="2" charset="0"/>
              </a:rPr>
              <a:t>HOẠT ĐỘNG 1: </a:t>
            </a:r>
            <a:r>
              <a:rPr lang="vi-VN" sz="4000" i="1" dirty="0" smtClean="0">
                <a:solidFill>
                  <a:srgbClr val="FF0000"/>
                </a:solidFill>
                <a:latin typeface="VNI-Souvir" pitchFamily="2" charset="0"/>
              </a:rPr>
              <a:t>Khởi động</a:t>
            </a:r>
            <a:endParaRPr lang="en-US" sz="4000" dirty="0" smtClean="0">
              <a:latin typeface="VNI-Zap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" y="1165860"/>
            <a:ext cx="8046085" cy="4526280"/>
          </a:xfrm>
          <a:prstGeom prst="rect">
            <a:avLst/>
          </a:prstGeom>
        </p:spPr>
      </p:pic>
      <p:sp>
        <p:nvSpPr>
          <p:cNvPr id="11" name="5-Point Star 5"/>
          <p:cNvSpPr/>
          <p:nvPr/>
        </p:nvSpPr>
        <p:spPr>
          <a:xfrm>
            <a:off x="8043863" y="87313"/>
            <a:ext cx="857250" cy="762000"/>
          </a:xfrm>
          <a:prstGeom prst="star5">
            <a:avLst>
              <a:gd name="adj" fmla="val 5670"/>
              <a:gd name="hf" fmla="val 105146"/>
              <a:gd name="vf" fmla="val 110557"/>
            </a:avLst>
          </a:prstGeom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5-Point Star 5"/>
          <p:cNvSpPr/>
          <p:nvPr/>
        </p:nvSpPr>
        <p:spPr>
          <a:xfrm>
            <a:off x="4143058" y="-161607"/>
            <a:ext cx="857250" cy="762000"/>
          </a:xfrm>
          <a:prstGeom prst="star5">
            <a:avLst>
              <a:gd name="adj" fmla="val 5670"/>
              <a:gd name="hf" fmla="val 105146"/>
              <a:gd name="vf" fmla="val 110557"/>
            </a:avLst>
          </a:prstGeom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6223" y="274638"/>
            <a:ext cx="857250" cy="762000"/>
          </a:xfrm>
          <a:prstGeom prst="star5">
            <a:avLst>
              <a:gd name="adj" fmla="val 5670"/>
              <a:gd name="hf" fmla="val 105146"/>
              <a:gd name="vf" fmla="val 110557"/>
            </a:avLst>
          </a:prstGeom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5-Point Star 5"/>
          <p:cNvSpPr/>
          <p:nvPr/>
        </p:nvSpPr>
        <p:spPr>
          <a:xfrm>
            <a:off x="8273098" y="975043"/>
            <a:ext cx="857250" cy="762000"/>
          </a:xfrm>
          <a:prstGeom prst="star5">
            <a:avLst>
              <a:gd name="adj" fmla="val 5670"/>
              <a:gd name="hf" fmla="val 105146"/>
              <a:gd name="vf" fmla="val 110557"/>
            </a:avLst>
          </a:prstGeom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5-Point Star 5"/>
          <p:cNvSpPr/>
          <p:nvPr/>
        </p:nvSpPr>
        <p:spPr>
          <a:xfrm>
            <a:off x="1206183" y="1036638"/>
            <a:ext cx="857250" cy="762000"/>
          </a:xfrm>
          <a:prstGeom prst="star5">
            <a:avLst>
              <a:gd name="adj" fmla="val 5670"/>
              <a:gd name="hf" fmla="val 105146"/>
              <a:gd name="vf" fmla="val 110557"/>
            </a:avLst>
          </a:prstGeom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Wave 8"/>
          <p:cNvSpPr/>
          <p:nvPr/>
        </p:nvSpPr>
        <p:spPr>
          <a:xfrm>
            <a:off x="1370965" y="4760595"/>
            <a:ext cx="6096000" cy="1066800"/>
          </a:xfrm>
          <a:prstGeom prst="wav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C00000"/>
                </a:solidFill>
                <a:latin typeface="+mj-lt"/>
                <a:cs typeface="+mj-lt"/>
              </a:rPr>
              <a:t>Em đi chơi thuyền</a:t>
            </a: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A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2359751" y="2720975"/>
            <a:ext cx="4953000" cy="1752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1685" y="384175"/>
            <a:ext cx="7776210" cy="116205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VNI-Cooper" pitchFamily="2" charset="0"/>
              </a:rPr>
              <a:t>HOAÏT  ÑOÄNG 2 </a:t>
            </a:r>
            <a:r>
              <a:rPr lang="en-US" sz="4800" dirty="0" smtClean="0">
                <a:solidFill>
                  <a:srgbClr val="0000FF"/>
                </a:solidFill>
                <a:latin typeface="VNI-Cooper" pitchFamily="2" charset="0"/>
              </a:rPr>
              <a:t>: </a:t>
            </a:r>
            <a:r>
              <a:rPr lang="vi-VN" sz="4800" b="1" dirty="0" smtClean="0">
                <a:solidFill>
                  <a:srgbClr val="FF0000"/>
                </a:solidFill>
                <a:latin typeface="+mn-lt"/>
              </a:rPr>
              <a:t>Khám phá</a:t>
            </a:r>
            <a:endParaRPr lang="en-US" sz="4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24560" y="28194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op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828800" y="3657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op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1676400" y="3886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op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op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op" pitchFamily="2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941320" y="3275965"/>
            <a:ext cx="3789045" cy="128651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/>
              <a:t>Thảo luận nhóm</a:t>
            </a:r>
          </a:p>
        </p:txBody>
      </p:sp>
      <p:pic>
        <p:nvPicPr>
          <p:cNvPr id="13328" name="Picture 18" descr="gardg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5105400"/>
            <a:ext cx="92202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8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8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Cloud"/>
          <p:cNvSpPr>
            <a:spLocks noChangeAspect="1" noEditPoints="1" noChangeArrowheads="1"/>
          </p:cNvSpPr>
          <p:nvPr/>
        </p:nvSpPr>
        <p:spPr bwMode="auto">
          <a:xfrm>
            <a:off x="304800" y="1828800"/>
            <a:ext cx="8686800" cy="3743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28575">
            <a:solidFill>
              <a:srgbClr val="0000FF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C3300"/>
                </a:solidFill>
                <a:cs typeface="+mj-lt"/>
              </a:rPr>
              <a:t/>
            </a:r>
            <a:br>
              <a:rPr lang="en-US" sz="4000" b="1" dirty="0" smtClean="0">
                <a:solidFill>
                  <a:srgbClr val="CC3300"/>
                </a:solidFill>
                <a:cs typeface="+mj-lt"/>
              </a:rPr>
            </a:br>
            <a:r>
              <a:rPr lang="en-US" sz="40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j-lt"/>
              </a:rPr>
              <a:t>Hoạt động 3:</a:t>
            </a:r>
            <a:r>
              <a:rPr lang="en-US" sz="4000" b="1" dirty="0" smtClean="0">
                <a:solidFill>
                  <a:srgbClr val="3333FF"/>
                </a:solidFill>
                <a:cs typeface="+mj-lt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cs typeface="+mj-lt"/>
              </a:rPr>
              <a:t>Thực hành</a:t>
            </a:r>
            <a:r>
              <a:rPr lang="en-US" sz="40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j-lt"/>
              </a:rPr>
              <a:t/>
            </a:r>
            <a:br>
              <a:rPr lang="en-US" sz="40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cs typeface="+mj-lt"/>
              </a:rPr>
            </a:br>
            <a:endParaRPr lang="en-US" sz="4000" b="1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cs typeface="+mj-lt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3400" y="4876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VNI-Times" pitchFamily="2" charset="0"/>
            </a:endParaRP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990600" y="2895600"/>
            <a:ext cx="7696200" cy="1489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+mn-lt"/>
              </a:rPr>
              <a:t>Sắp xếp đồ dùng vào va li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+mn-lt"/>
            </a:endParaRPr>
          </a:p>
        </p:txBody>
      </p:sp>
      <p:pic>
        <p:nvPicPr>
          <p:cNvPr id="14348" name="MAI TRUONG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3" descr="32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1000" y="5105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0" descr="blumen-pflanzen05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9395" y="5159375"/>
            <a:ext cx="1557655" cy="170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1" descr="blumen-pflanzen05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5865" y="5159375"/>
            <a:ext cx="1557655" cy="170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dandelions_wave_hb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7970" y="5715000"/>
            <a:ext cx="15732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ndAc>
          <p:stSnd>
            <p:snd r:embed="rId10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99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99"/>
                            </p:stCondLst>
                            <p:childTnLst>
                              <p:par>
                                <p:cTn id="2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</p:childTnLst>
        </p:cTn>
      </p:par>
    </p:tnLst>
    <p:bldLst>
      <p:bldP spid="14349" grpId="0" animBg="1"/>
      <p:bldP spid="14338" grpId="0"/>
      <p:bldP spid="14347" grpId="0" animBg="1"/>
      <p:bldP spid="143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rgbClr val="76765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Bodon-Poster" pitchFamily="2" charset="0"/>
              </a:rPr>
              <a:t>Hoaït</a:t>
            </a:r>
            <a:r>
              <a:rPr lang="en-US" sz="36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Bodon-Poster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Bodon-Poster" pitchFamily="2" charset="0"/>
              </a:rPr>
              <a:t>ñoäng</a:t>
            </a:r>
            <a:r>
              <a:rPr lang="en-US" sz="36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Bodon-Poster" pitchFamily="2" charset="0"/>
              </a:rPr>
              <a:t> 4:</a:t>
            </a:r>
            <a:r>
              <a:rPr lang="en-US" sz="3200" dirty="0" smtClean="0">
                <a:latin typeface="VNI-Bodon-Poster" pitchFamily="2" charset="0"/>
              </a:rPr>
              <a:t> </a:t>
            </a:r>
            <a:r>
              <a:rPr lang="en-US" b="1" dirty="0" smtClean="0">
                <a:latin typeface="+mn-lt"/>
              </a:rPr>
              <a:t>Mở rộng</a:t>
            </a:r>
          </a:p>
        </p:txBody>
      </p:sp>
      <p:grpSp>
        <p:nvGrpSpPr>
          <p:cNvPr id="2" name="Group 24"/>
          <p:cNvGrpSpPr/>
          <p:nvPr/>
        </p:nvGrpSpPr>
        <p:grpSpPr bwMode="auto">
          <a:xfrm>
            <a:off x="7581900" y="50800"/>
            <a:ext cx="1371600" cy="2743200"/>
            <a:chOff x="4608" y="912"/>
            <a:chExt cx="864" cy="1728"/>
          </a:xfrm>
        </p:grpSpPr>
        <p:sp>
          <p:nvSpPr>
            <p:cNvPr id="26631" name="Oval 10"/>
            <p:cNvSpPr>
              <a:spLocks noChangeArrowheads="1"/>
            </p:cNvSpPr>
            <p:nvPr/>
          </p:nvSpPr>
          <p:spPr bwMode="auto">
            <a:xfrm>
              <a:off x="5136" y="1680"/>
              <a:ext cx="288" cy="432"/>
            </a:xfrm>
            <a:prstGeom prst="ellipse">
              <a:avLst/>
            </a:prstGeom>
            <a:solidFill>
              <a:srgbClr val="060CF4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Oval 11"/>
            <p:cNvSpPr>
              <a:spLocks noChangeArrowheads="1"/>
            </p:cNvSpPr>
            <p:nvPr/>
          </p:nvSpPr>
          <p:spPr bwMode="auto">
            <a:xfrm>
              <a:off x="4752" y="1104"/>
              <a:ext cx="336" cy="432"/>
            </a:xfrm>
            <a:prstGeom prst="ellipse">
              <a:avLst/>
            </a:prstGeom>
            <a:solidFill>
              <a:srgbClr val="65CFDD"/>
            </a:solidFill>
            <a:ln w="9525">
              <a:solidFill>
                <a:srgbClr val="FF33CC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Oval 12"/>
            <p:cNvSpPr>
              <a:spLocks noChangeArrowheads="1"/>
            </p:cNvSpPr>
            <p:nvPr/>
          </p:nvSpPr>
          <p:spPr bwMode="auto">
            <a:xfrm>
              <a:off x="5184" y="912"/>
              <a:ext cx="288" cy="48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Oval 13"/>
            <p:cNvSpPr>
              <a:spLocks noChangeArrowheads="1"/>
            </p:cNvSpPr>
            <p:nvPr/>
          </p:nvSpPr>
          <p:spPr bwMode="auto">
            <a:xfrm>
              <a:off x="4608" y="1632"/>
              <a:ext cx="288" cy="43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Oval 14"/>
            <p:cNvSpPr>
              <a:spLocks noChangeArrowheads="1"/>
            </p:cNvSpPr>
            <p:nvPr/>
          </p:nvSpPr>
          <p:spPr bwMode="auto">
            <a:xfrm>
              <a:off x="4896" y="1488"/>
              <a:ext cx="240" cy="43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Line 15"/>
            <p:cNvSpPr>
              <a:spLocks noChangeShapeType="1"/>
            </p:cNvSpPr>
            <p:nvPr/>
          </p:nvSpPr>
          <p:spPr bwMode="auto">
            <a:xfrm>
              <a:off x="4752" y="2064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8"/>
            <p:cNvSpPr>
              <a:spLocks noChangeShapeType="1"/>
            </p:cNvSpPr>
            <p:nvPr/>
          </p:nvSpPr>
          <p:spPr bwMode="auto">
            <a:xfrm flipH="1">
              <a:off x="4944" y="1920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9"/>
            <p:cNvSpPr>
              <a:spLocks noChangeShapeType="1"/>
            </p:cNvSpPr>
            <p:nvPr/>
          </p:nvSpPr>
          <p:spPr bwMode="auto">
            <a:xfrm flipH="1">
              <a:off x="4944" y="211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20"/>
            <p:cNvSpPr>
              <a:spLocks noChangeShapeType="1"/>
            </p:cNvSpPr>
            <p:nvPr/>
          </p:nvSpPr>
          <p:spPr bwMode="auto">
            <a:xfrm flipH="1">
              <a:off x="5040" y="1392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21"/>
            <p:cNvSpPr>
              <a:spLocks noChangeShapeType="1"/>
            </p:cNvSpPr>
            <p:nvPr/>
          </p:nvSpPr>
          <p:spPr bwMode="auto">
            <a:xfrm flipH="1">
              <a:off x="4944" y="2064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22"/>
            <p:cNvSpPr>
              <a:spLocks noChangeShapeType="1"/>
            </p:cNvSpPr>
            <p:nvPr/>
          </p:nvSpPr>
          <p:spPr bwMode="auto">
            <a:xfrm>
              <a:off x="4896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23"/>
            <p:cNvSpPr>
              <a:spLocks noChangeShapeType="1"/>
            </p:cNvSpPr>
            <p:nvPr/>
          </p:nvSpPr>
          <p:spPr bwMode="auto">
            <a:xfrm>
              <a:off x="4896" y="1824"/>
              <a:ext cx="4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Placeholder 2" descr="—Pngtree—cartoon pretty nurse_1052155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676400" y="1193800"/>
            <a:ext cx="5753100" cy="5753100"/>
          </a:xfrm>
          <a:prstGeom prst="rect">
            <a:avLst/>
          </a:prstGeom>
        </p:spPr>
      </p:pic>
      <p:grpSp>
        <p:nvGrpSpPr>
          <p:cNvPr id="4" name="Group 24"/>
          <p:cNvGrpSpPr/>
          <p:nvPr/>
        </p:nvGrpSpPr>
        <p:grpSpPr bwMode="auto">
          <a:xfrm>
            <a:off x="0" y="127000"/>
            <a:ext cx="1371600" cy="2743200"/>
            <a:chOff x="4608" y="912"/>
            <a:chExt cx="864" cy="1728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5136" y="1680"/>
              <a:ext cx="288" cy="432"/>
            </a:xfrm>
            <a:prstGeom prst="ellipse">
              <a:avLst/>
            </a:prstGeom>
            <a:solidFill>
              <a:srgbClr val="060CF4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4752" y="1104"/>
              <a:ext cx="336" cy="432"/>
            </a:xfrm>
            <a:prstGeom prst="ellipse">
              <a:avLst/>
            </a:prstGeom>
            <a:solidFill>
              <a:srgbClr val="65CFDD"/>
            </a:solidFill>
            <a:ln w="9525">
              <a:solidFill>
                <a:srgbClr val="FF33CC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5184" y="912"/>
              <a:ext cx="288" cy="48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4608" y="1632"/>
              <a:ext cx="288" cy="43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4896" y="1488"/>
              <a:ext cx="240" cy="43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4752" y="2064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4944" y="1920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4944" y="211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H="1">
              <a:off x="5040" y="1392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4944" y="2064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4896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4896" y="1824"/>
              <a:ext cx="4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rgbClr val="76765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3043" y="355600"/>
            <a:ext cx="6992257" cy="12192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Bodon-Poster" pitchFamily="2" charset="0"/>
              </a:rPr>
              <a:t>Hoaït</a:t>
            </a:r>
            <a:r>
              <a:rPr lang="en-US" sz="36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Bodon-Poster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Bodon-Poster" pitchFamily="2" charset="0"/>
              </a:rPr>
              <a:t>ñoäng</a:t>
            </a:r>
            <a:r>
              <a:rPr lang="en-US" sz="3600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Bodon-Poster" pitchFamily="2" charset="0"/>
              </a:rPr>
              <a:t> 5:</a:t>
            </a:r>
            <a:r>
              <a:rPr lang="en-US" sz="3200" dirty="0" smtClean="0">
                <a:latin typeface="VNI-Bodon-Poster" pitchFamily="2" charset="0"/>
              </a:rPr>
              <a:t> </a:t>
            </a:r>
            <a:r>
              <a:rPr lang="vi-VN" b="1" dirty="0" smtClean="0">
                <a:latin typeface="+mn-lt"/>
              </a:rPr>
              <a:t>Đánh giá</a:t>
            </a:r>
            <a:endParaRPr lang="en-US" b="1" dirty="0" smtClean="0">
              <a:latin typeface="+mn-lt"/>
            </a:endParaRPr>
          </a:p>
        </p:txBody>
      </p:sp>
      <p:grpSp>
        <p:nvGrpSpPr>
          <p:cNvPr id="2" name="Group 24"/>
          <p:cNvGrpSpPr/>
          <p:nvPr/>
        </p:nvGrpSpPr>
        <p:grpSpPr bwMode="auto">
          <a:xfrm>
            <a:off x="7581900" y="50800"/>
            <a:ext cx="1371600" cy="2743200"/>
            <a:chOff x="4608" y="912"/>
            <a:chExt cx="864" cy="1728"/>
          </a:xfrm>
        </p:grpSpPr>
        <p:sp>
          <p:nvSpPr>
            <p:cNvPr id="26631" name="Oval 10"/>
            <p:cNvSpPr>
              <a:spLocks noChangeArrowheads="1"/>
            </p:cNvSpPr>
            <p:nvPr/>
          </p:nvSpPr>
          <p:spPr bwMode="auto">
            <a:xfrm>
              <a:off x="5136" y="1680"/>
              <a:ext cx="288" cy="432"/>
            </a:xfrm>
            <a:prstGeom prst="ellipse">
              <a:avLst/>
            </a:prstGeom>
            <a:solidFill>
              <a:srgbClr val="060CF4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Oval 11"/>
            <p:cNvSpPr>
              <a:spLocks noChangeArrowheads="1"/>
            </p:cNvSpPr>
            <p:nvPr/>
          </p:nvSpPr>
          <p:spPr bwMode="auto">
            <a:xfrm>
              <a:off x="4752" y="1104"/>
              <a:ext cx="336" cy="432"/>
            </a:xfrm>
            <a:prstGeom prst="ellipse">
              <a:avLst/>
            </a:prstGeom>
            <a:solidFill>
              <a:srgbClr val="65CFDD"/>
            </a:solidFill>
            <a:ln w="9525">
              <a:solidFill>
                <a:srgbClr val="FF33CC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Oval 12"/>
            <p:cNvSpPr>
              <a:spLocks noChangeArrowheads="1"/>
            </p:cNvSpPr>
            <p:nvPr/>
          </p:nvSpPr>
          <p:spPr bwMode="auto">
            <a:xfrm>
              <a:off x="5184" y="912"/>
              <a:ext cx="288" cy="48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Oval 13"/>
            <p:cNvSpPr>
              <a:spLocks noChangeArrowheads="1"/>
            </p:cNvSpPr>
            <p:nvPr/>
          </p:nvSpPr>
          <p:spPr bwMode="auto">
            <a:xfrm>
              <a:off x="4608" y="1632"/>
              <a:ext cx="288" cy="43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Oval 14"/>
            <p:cNvSpPr>
              <a:spLocks noChangeArrowheads="1"/>
            </p:cNvSpPr>
            <p:nvPr/>
          </p:nvSpPr>
          <p:spPr bwMode="auto">
            <a:xfrm>
              <a:off x="4896" y="1488"/>
              <a:ext cx="240" cy="43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Line 15"/>
            <p:cNvSpPr>
              <a:spLocks noChangeShapeType="1"/>
            </p:cNvSpPr>
            <p:nvPr/>
          </p:nvSpPr>
          <p:spPr bwMode="auto">
            <a:xfrm>
              <a:off x="4752" y="2064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8"/>
            <p:cNvSpPr>
              <a:spLocks noChangeShapeType="1"/>
            </p:cNvSpPr>
            <p:nvPr/>
          </p:nvSpPr>
          <p:spPr bwMode="auto">
            <a:xfrm flipH="1">
              <a:off x="4944" y="1920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9"/>
            <p:cNvSpPr>
              <a:spLocks noChangeShapeType="1"/>
            </p:cNvSpPr>
            <p:nvPr/>
          </p:nvSpPr>
          <p:spPr bwMode="auto">
            <a:xfrm flipH="1">
              <a:off x="4944" y="211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20"/>
            <p:cNvSpPr>
              <a:spLocks noChangeShapeType="1"/>
            </p:cNvSpPr>
            <p:nvPr/>
          </p:nvSpPr>
          <p:spPr bwMode="auto">
            <a:xfrm flipH="1">
              <a:off x="5040" y="1392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21"/>
            <p:cNvSpPr>
              <a:spLocks noChangeShapeType="1"/>
            </p:cNvSpPr>
            <p:nvPr/>
          </p:nvSpPr>
          <p:spPr bwMode="auto">
            <a:xfrm flipH="1">
              <a:off x="4944" y="2064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22"/>
            <p:cNvSpPr>
              <a:spLocks noChangeShapeType="1"/>
            </p:cNvSpPr>
            <p:nvPr/>
          </p:nvSpPr>
          <p:spPr bwMode="auto">
            <a:xfrm>
              <a:off x="4896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23"/>
            <p:cNvSpPr>
              <a:spLocks noChangeShapeType="1"/>
            </p:cNvSpPr>
            <p:nvPr/>
          </p:nvSpPr>
          <p:spPr bwMode="auto">
            <a:xfrm>
              <a:off x="4896" y="1824"/>
              <a:ext cx="4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/>
          <p:nvPr/>
        </p:nvGrpSpPr>
        <p:grpSpPr bwMode="auto">
          <a:xfrm>
            <a:off x="-102235" y="50800"/>
            <a:ext cx="1371600" cy="2743200"/>
            <a:chOff x="4608" y="912"/>
            <a:chExt cx="864" cy="1728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5136" y="1680"/>
              <a:ext cx="288" cy="432"/>
            </a:xfrm>
            <a:prstGeom prst="ellipse">
              <a:avLst/>
            </a:prstGeom>
            <a:solidFill>
              <a:srgbClr val="060CF4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4752" y="1104"/>
              <a:ext cx="336" cy="432"/>
            </a:xfrm>
            <a:prstGeom prst="ellipse">
              <a:avLst/>
            </a:prstGeom>
            <a:solidFill>
              <a:srgbClr val="65CFDD"/>
            </a:solidFill>
            <a:ln w="9525">
              <a:solidFill>
                <a:srgbClr val="FF33CC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5184" y="912"/>
              <a:ext cx="288" cy="48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4608" y="1632"/>
              <a:ext cx="288" cy="43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4896" y="1488"/>
              <a:ext cx="240" cy="43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4752" y="2064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4944" y="1920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H="1">
              <a:off x="4944" y="211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H="1">
              <a:off x="5040" y="1392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4944" y="2064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4896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4896" y="1824"/>
              <a:ext cx="4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44" name="Picture 20" descr="https://scontent.fsgn5-1.fna.fbcdn.net/v/t1.15752-9/76647938_2397599803684512_990013450904141824_n.jpg?_nc_cat=101&amp;_nc_ohc=U7FJ0x10_uoAQm9kCEPJpei73ezmg7-9shQ1puJCuebeDf9ho-cJyYTVQ&amp;_nc_ht=scontent.fsgn5-1.fna&amp;oh=2017b01d565d87db51033b9f292a71a7&amp;oe=5E3FE5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04" t="29170" r="1989" b="5824"/>
          <a:stretch>
            <a:fillRect/>
          </a:stretch>
        </p:blipFill>
        <p:spPr bwMode="auto">
          <a:xfrm rot="10800000">
            <a:off x="0" y="2067560"/>
            <a:ext cx="9144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2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5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1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9" descr="b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905000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 descr="b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765175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412875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5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557338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620713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7" descr="SPARKL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484313"/>
            <a:ext cx="1066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dandelions_wave_h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5054" y="4876800"/>
            <a:ext cx="15732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0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" y="5107578"/>
            <a:ext cx="1595437" cy="175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1" descr="blumen-pflanzen05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5081451"/>
            <a:ext cx="1619250" cy="177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62" y="3354489"/>
            <a:ext cx="9148659" cy="30446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Chúc</a:t>
            </a:r>
            <a:r>
              <a:rPr lang="en-US" sz="5400" b="1" cap="none" spc="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cap="none" spc="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thầy</a:t>
            </a:r>
            <a:r>
              <a:rPr lang="en-US" sz="5400" b="1" cap="none" spc="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cap="none" spc="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cô</a:t>
            </a:r>
            <a:r>
              <a:rPr lang="en-US" sz="5400" b="1" cap="none" spc="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cap="none" spc="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sức</a:t>
            </a:r>
            <a:r>
              <a:rPr lang="en-US" sz="5400" b="1" cap="none" spc="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cap="none" spc="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khỏe</a:t>
            </a:r>
            <a:endParaRPr lang="en-US" sz="5400" b="1" cap="none" spc="0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5400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Chúc</a:t>
            </a:r>
            <a:r>
              <a:rPr lang="en-US" sz="5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các</a:t>
            </a:r>
            <a:r>
              <a:rPr lang="en-US" sz="5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em</a:t>
            </a:r>
            <a:r>
              <a:rPr lang="en-US" sz="5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chăm</a:t>
            </a:r>
            <a:r>
              <a:rPr lang="en-US" sz="5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ngoan</a:t>
            </a:r>
            <a:r>
              <a:rPr lang="en-US" sz="5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!</a:t>
            </a:r>
            <a:endParaRPr lang="en-US" sz="5400" b="1" cap="none" spc="0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5" name="Picture 19" descr="dandelions_wave_h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7193" y="5393032"/>
            <a:ext cx="15732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9852" y="5107578"/>
            <a:ext cx="157321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2252" y="5259978"/>
            <a:ext cx="157321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1&quot;/&gt;&lt;property id=&quot;20307&quot; value=&quot;272&quot;/&gt;&lt;/object&gt;&lt;object type=&quot;3&quot; unique_id=&quot;10006&quot;&gt;&lt;property id=&quot;20148&quot; value=&quot;5&quot;/&gt;&lt;property id=&quot;20300&quot; value=&quot;Slide 2&quot;/&gt;&lt;property id=&quot;20307&quot; value=&quot;277&quot;/&gt;&lt;/object&gt;&lt;object type=&quot;3&quot; unique_id=&quot;10008&quot;&gt;&lt;property id=&quot;20148&quot; value=&quot;5&quot;/&gt;&lt;property id=&quot;20300&quot; value=&quot;Slide 3&quot;/&gt;&lt;property id=&quot;20307&quot; value=&quot;278&quot;/&gt;&lt;/object&gt;&lt;object type=&quot;3&quot; unique_id=&quot;10009&quot;&gt;&lt;property id=&quot;20148&quot; value=&quot;5&quot;/&gt;&lt;property id=&quot;20300&quot; value=&quot;Slide 4&quot;/&gt;&lt;property id=&quot;20307&quot; value=&quot;276&quot;/&gt;&lt;/object&gt;&lt;object type=&quot;3&quot; unique_id=&quot;10011&quot;&gt;&lt;property id=&quot;20148&quot; value=&quot;5&quot;/&gt;&lt;property id=&quot;20300&quot; value=&quot;Slide 9 - &amp;quot;Tiết 3&amp;quot;&quot;/&gt;&lt;property id=&quot;20307&quot; value=&quot;258&quot;/&gt;&lt;/object&gt;&lt;object type=&quot;3&quot; unique_id=&quot;10012&quot;&gt;&lt;property id=&quot;20148&quot; value=&quot;5&quot;/&gt;&lt;property id=&quot;20300&quot; value=&quot;Slide 5&quot;/&gt;&lt;property id=&quot;20307&quot; value=&quot;274&quot;/&gt;&lt;/object&gt;&lt;object type=&quot;3&quot; unique_id=&quot;10013&quot;&gt;&lt;property id=&quot;20148&quot; value=&quot;5&quot;/&gt;&lt;property id=&quot;20300&quot; value=&quot;Slide 7&quot;/&gt;&lt;property id=&quot;20307&quot; value=&quot;259&quot;/&gt;&lt;/object&gt;&lt;object type=&quot;3&quot; unique_id=&quot;10015&quot;&gt;&lt;property id=&quot;20148&quot; value=&quot;5&quot;/&gt;&lt;property id=&quot;20300&quot; value=&quot;Slide 10 - &amp;quot;HOẠT ĐỘNG 1: Khởi động&amp;quot;&quot;/&gt;&lt;property id=&quot;20307&quot; value=&quot;293&quot;/&gt;&lt;/object&gt;&lt;object type=&quot;3&quot; unique_id=&quot;10016&quot;&gt;&lt;property id=&quot;20148&quot; value=&quot;5&quot;/&gt;&lt;property id=&quot;20300&quot; value=&quot;Slide 11 - &amp;quot;HOAÏT  ÑOÄNG 2 : Khám phá&amp;quot;&quot;/&gt;&lt;property id=&quot;20307&quot; value=&quot;262&quot;/&gt;&lt;/object&gt;&lt;object type=&quot;3&quot; unique_id=&quot;10019&quot;&gt;&lt;property id=&quot;20148&quot; value=&quot;5&quot;/&gt;&lt;property id=&quot;20300&quot; value=&quot;Slide 15&quot;/&gt;&lt;property id=&quot;20307&quot; value=&quot;263&quot;/&gt;&lt;/object&gt;&lt;object type=&quot;3&quot; unique_id=&quot;10020&quot;&gt;&lt;property id=&quot;20148&quot; value=&quot;5&quot;/&gt;&lt;property id=&quot;20300&quot; value=&quot;Slide 13 - &amp;quot; HOAÏT ÑOÄNG 3: Luyện tập &amp;quot;&quot;/&gt;&lt;property id=&quot;20307&quot; value=&quot;265&quot;/&gt;&lt;/object&gt;&lt;object type=&quot;3&quot; unique_id=&quot;10026&quot;&gt;&lt;property id=&quot;20148&quot; value=&quot;5&quot;/&gt;&lt;property id=&quot;20300&quot; value=&quot;Slide 16&quot;/&gt;&lt;property id=&quot;20307&quot; value=&quot;271&quot;/&gt;&lt;/object&gt;&lt;object type=&quot;3&quot; unique_id=&quot;10027&quot;&gt;&lt;property id=&quot;20148&quot; value=&quot;5&quot;/&gt;&lt;property id=&quot;20300&quot; value=&quot;Slide 14 - &amp;quot;Hoaït ñoäng 4: Đánh giá&amp;quot;&quot;/&gt;&lt;property id=&quot;20307&quot; value=&quot;280&quot;/&gt;&lt;/object&gt;&lt;object type=&quot;3&quot; unique_id=&quot;10407&quot;&gt;&lt;property id=&quot;20148&quot; value=&quot;5&quot;/&gt;&lt;property id=&quot;20300&quot; value=&quot;Slide 6&quot;/&gt;&lt;property id=&quot;20307&quot; value=&quot;295&quot;/&gt;&lt;/object&gt;&lt;object type=&quot;3&quot; unique_id=&quot;10408&quot;&gt;&lt;property id=&quot;20148&quot; value=&quot;5&quot;/&gt;&lt;property id=&quot;20300&quot; value=&quot;Slide 8&quot;/&gt;&lt;property id=&quot;20307&quot; value=&quot;296&quot;/&gt;&lt;/object&gt;&lt;object type=&quot;3&quot; unique_id=&quot;10409&quot;&gt;&lt;property id=&quot;20148&quot; value=&quot;5&quot;/&gt;&lt;property id=&quot;20300&quot; value=&quot;Slide 12&quot;/&gt;&lt;property id=&quot;20307&quot; value=&quot;297&quot;/&gt;&lt;/object&gt;&lt;/object&gt;&lt;object type=&quot;8&quot; unique_id=&quot;100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70</Words>
  <Application>Microsoft Office PowerPoint</Application>
  <PresentationFormat>On-screen Show (4:3)</PresentationFormat>
  <Paragraphs>16</Paragraphs>
  <Slides>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Tiết 3</vt:lpstr>
      <vt:lpstr>HOẠT ĐỘNG 1: Khởi động</vt:lpstr>
      <vt:lpstr>HOAÏT  ÑOÄNG 2 : Khám phá</vt:lpstr>
      <vt:lpstr> Hoạt động 3: Thực hành </vt:lpstr>
      <vt:lpstr>Hoaït ñoäng 4: Mở rộng</vt:lpstr>
      <vt:lpstr>Hoaït ñoäng 5: Đánh giá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PHOØNG GIAÙO DUÏC ÑAØO TAÏO QUAÄN PHUÙ NHUAÄN</dc:title>
  <dc:creator>HOME</dc:creator>
  <cp:lastModifiedBy>MERCURY</cp:lastModifiedBy>
  <cp:revision>66</cp:revision>
  <dcterms:created xsi:type="dcterms:W3CDTF">2006-12-31T02:59:00Z</dcterms:created>
  <dcterms:modified xsi:type="dcterms:W3CDTF">2019-12-02T03:09:16Z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